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БЕСПЛАТНАЯ ДЕМО-ПРЕЗЕНТАЦИЯ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SEO с нуля: почему сайт не растёт и что с этим делать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Короткий разбор для владельцев бизнеса, маркетологов и тех, кто хочет понять SEO без зубрёжки.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58000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67728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Спрос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7882128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991856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Страницы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8906256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015984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Данные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9930384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40112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Рост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система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0" name="Shape 58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3" name="Shape 61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6" name="Shape 64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Поймёте, как поисковик видит сайт</a:t>
            </a:r>
            <a:endParaRPr lang="en-US" sz="1260" dirty="0"/>
          </a:p>
        </p:txBody>
      </p:sp>
      <p:sp>
        <p:nvSpPr>
          <p:cNvPr id="68" name="Shape 66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Увидите главные причины слабого роста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Получите базовый чеклист и понимание следующего шага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5257800"/>
            <a:ext cx="13258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005840" y="5367528"/>
            <a:ext cx="11247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14 слайдов</a:t>
            </a:r>
            <a:endParaRPr lang="en-US" sz="1700" dirty="0"/>
          </a:p>
        </p:txBody>
      </p:sp>
      <p:sp>
        <p:nvSpPr>
          <p:cNvPr id="74" name="Text 72"/>
          <p:cNvSpPr/>
          <p:nvPr/>
        </p:nvSpPr>
        <p:spPr>
          <a:xfrm>
            <a:off x="1005840" y="5696712"/>
            <a:ext cx="11247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формат</a:t>
            </a:r>
            <a:endParaRPr lang="en-US" sz="770" dirty="0"/>
          </a:p>
        </p:txBody>
      </p:sp>
      <p:sp>
        <p:nvSpPr>
          <p:cNvPr id="75" name="Shape 73"/>
          <p:cNvSpPr/>
          <p:nvPr/>
        </p:nvSpPr>
        <p:spPr>
          <a:xfrm>
            <a:off x="2377440" y="5257800"/>
            <a:ext cx="123444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2487168" y="5367528"/>
            <a:ext cx="10332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77" name="Text 75"/>
          <p:cNvSpPr/>
          <p:nvPr/>
        </p:nvSpPr>
        <p:spPr>
          <a:xfrm>
            <a:off x="2487168" y="5696712"/>
            <a:ext cx="103327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78" name="Shape 76"/>
          <p:cNvSpPr/>
          <p:nvPr/>
        </p:nvSpPr>
        <p:spPr>
          <a:xfrm>
            <a:off x="3767328" y="5257800"/>
            <a:ext cx="13258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3877056" y="5367528"/>
            <a:ext cx="11247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AI + SEO</a:t>
            </a:r>
            <a:endParaRPr lang="en-US" sz="1700" dirty="0"/>
          </a:p>
        </p:txBody>
      </p:sp>
      <p:sp>
        <p:nvSpPr>
          <p:cNvPr id="80" name="Text 78"/>
          <p:cNvSpPr/>
          <p:nvPr/>
        </p:nvSpPr>
        <p:spPr>
          <a:xfrm>
            <a:off x="3877056" y="5696712"/>
            <a:ext cx="11247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81" name="Shape 79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83" name="Text 81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СОХРАНИТЕ СЛАЙД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Мини-чеклист SEO-аудита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Этот чеклист можно использовать как первую карту: по нему видно, в каких блоках сайт теряет потенциал роста.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аудит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52" name="Shape 50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54" name="Text 52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55" name="Shape 53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57" name="Text 55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58" name="Shape 56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Техника: robots.txt, sitemap, canonical, коды ответа</a:t>
            </a:r>
            <a:endParaRPr lang="en-US" sz="1260" dirty="0"/>
          </a:p>
        </p:txBody>
      </p:sp>
      <p:sp>
        <p:nvSpPr>
          <p:cNvPr id="60" name="Shape 58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Страницы: Title, Description, H1, коммерческие блоки</a:t>
            </a:r>
            <a:endParaRPr lang="en-US" sz="1260" dirty="0"/>
          </a:p>
        </p:txBody>
      </p:sp>
      <p:sp>
        <p:nvSpPr>
          <p:cNvPr id="62" name="Shape 60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Контент: интент, полнота ответа, полезность, структура</a:t>
            </a:r>
            <a:endParaRPr lang="en-US" sz="1260" dirty="0"/>
          </a:p>
        </p:txBody>
      </p:sp>
      <p:sp>
        <p:nvSpPr>
          <p:cNvPr id="64" name="Shape 62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Данные: индексация, позиции, органика, заявки</a:t>
            </a:r>
            <a:endParaRPr lang="en-US" sz="1260" dirty="0"/>
          </a:p>
        </p:txBody>
      </p:sp>
      <p:sp>
        <p:nvSpPr>
          <p:cNvPr id="66" name="Shape 6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68" name="Text 66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РЕЗУЛЬТАТ ОБУЧЕНИЯ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Что человек должен уметь после нормального SEO-обучения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Не пересказывать термины, а уметь брать проект и последовательно вести его к росту: от аудита до стратегии.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58000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67728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Спрос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7882128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991856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Страницы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8906256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015984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Данные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9930384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40112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Рост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система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0" name="Shape 58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3" name="Shape 61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6" name="Shape 64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Провести аудит сайта</a:t>
            </a:r>
            <a:endParaRPr lang="en-US" sz="1260" dirty="0"/>
          </a:p>
        </p:txBody>
      </p:sp>
      <p:sp>
        <p:nvSpPr>
          <p:cNvPr id="68" name="Shape 66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Собрать семантику и структуру страниц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Настроить базовую индексацию и онпейдж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Подготовить контент-план и стратегию продвижения</a:t>
            </a:r>
            <a:endParaRPr lang="en-US" sz="1260" dirty="0"/>
          </a:p>
        </p:txBody>
      </p:sp>
      <p:sp>
        <p:nvSpPr>
          <p:cNvPr id="74" name="Shape 72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6" name="Text 74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КАК УСТРОЕН КУРС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GeoMetrika — практика, система и сопровождение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Курс построен так, чтобы ученик за месяц прошёл весь SEO-цикл и вышел не с конспектом, а с рабочей системой для своего проекта.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7512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8484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00D1FF"/>
                </a:solidFill>
              </a:rPr>
              <a:t>Техника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678484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индексация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809244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820216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B7FF3C"/>
                </a:solidFill>
              </a:rPr>
              <a:t>Контент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820216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польза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950976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61948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8B5CF6"/>
                </a:solidFill>
              </a:rPr>
              <a:t>Аналитика</a:t>
            </a:r>
            <a:endParaRPr lang="en-US" sz="900" dirty="0"/>
          </a:p>
        </p:txBody>
      </p:sp>
      <p:sp>
        <p:nvSpPr>
          <p:cNvPr id="57" name="Text 55"/>
          <p:cNvSpPr/>
          <p:nvPr/>
        </p:nvSpPr>
        <p:spPr>
          <a:xfrm>
            <a:off x="961948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данные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рост</a:t>
            </a:r>
            <a:endParaRPr lang="en-US" sz="1700" dirty="0"/>
          </a:p>
        </p:txBody>
      </p:sp>
      <p:sp>
        <p:nvSpPr>
          <p:cNvPr id="60" name="Text 58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1" name="Shape 59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3" name="Text 61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4" name="Shape 62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6" name="Text 64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7" name="Shape 65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40 часов за 1 месяц</a:t>
            </a:r>
            <a:endParaRPr lang="en-US" sz="1260" dirty="0"/>
          </a:p>
        </p:txBody>
      </p:sp>
      <p:sp>
        <p:nvSpPr>
          <p:cNvPr id="69" name="Shape 67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Индивидуальная траектория под цель ученика</a:t>
            </a:r>
            <a:endParaRPr lang="en-US" sz="1260" dirty="0"/>
          </a:p>
        </p:txBody>
      </p:sp>
      <p:sp>
        <p:nvSpPr>
          <p:cNvPr id="71" name="Shape 69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Работа с реальным или тестовым проектом</a:t>
            </a:r>
            <a:endParaRPr lang="en-US" sz="1260" dirty="0"/>
          </a:p>
        </p:txBody>
      </p:sp>
      <p:sp>
        <p:nvSpPr>
          <p:cNvPr id="73" name="Shape 71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6 месяцев сопровождения после курса</a:t>
            </a:r>
            <a:endParaRPr lang="en-US" sz="1260" dirty="0"/>
          </a:p>
        </p:txBody>
      </p:sp>
      <p:sp>
        <p:nvSpPr>
          <p:cNvPr id="75" name="Shape 73"/>
          <p:cNvSpPr/>
          <p:nvPr/>
        </p:nvSpPr>
        <p:spPr>
          <a:xfrm>
            <a:off x="896112" y="5257800"/>
            <a:ext cx="13258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1005840" y="5367528"/>
            <a:ext cx="11247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40 часов</a:t>
            </a:r>
            <a:endParaRPr lang="en-US" sz="1700" dirty="0"/>
          </a:p>
        </p:txBody>
      </p:sp>
      <p:sp>
        <p:nvSpPr>
          <p:cNvPr id="77" name="Text 75"/>
          <p:cNvSpPr/>
          <p:nvPr/>
        </p:nvSpPr>
        <p:spPr>
          <a:xfrm>
            <a:off x="1005840" y="5696712"/>
            <a:ext cx="11247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интенсив</a:t>
            </a:r>
            <a:endParaRPr lang="en-US" sz="770" dirty="0"/>
          </a:p>
        </p:txBody>
      </p:sp>
      <p:sp>
        <p:nvSpPr>
          <p:cNvPr id="78" name="Shape 76"/>
          <p:cNvSpPr/>
          <p:nvPr/>
        </p:nvSpPr>
        <p:spPr>
          <a:xfrm>
            <a:off x="2377440" y="5257800"/>
            <a:ext cx="123444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2487168" y="5367528"/>
            <a:ext cx="10332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1 месяц</a:t>
            </a:r>
            <a:endParaRPr lang="en-US" sz="1700" dirty="0"/>
          </a:p>
        </p:txBody>
      </p:sp>
      <p:sp>
        <p:nvSpPr>
          <p:cNvPr id="80" name="Text 78"/>
          <p:cNvSpPr/>
          <p:nvPr/>
        </p:nvSpPr>
        <p:spPr>
          <a:xfrm>
            <a:off x="2487168" y="5696712"/>
            <a:ext cx="103327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срок</a:t>
            </a:r>
            <a:endParaRPr lang="en-US" sz="770" dirty="0"/>
          </a:p>
        </p:txBody>
      </p:sp>
      <p:sp>
        <p:nvSpPr>
          <p:cNvPr id="81" name="Shape 79"/>
          <p:cNvSpPr/>
          <p:nvPr/>
        </p:nvSpPr>
        <p:spPr>
          <a:xfrm>
            <a:off x="3767328" y="5257800"/>
            <a:ext cx="141732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877056" y="5367528"/>
            <a:ext cx="12161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6 месяцев</a:t>
            </a:r>
            <a:endParaRPr lang="en-US" sz="1700" dirty="0"/>
          </a:p>
        </p:txBody>
      </p:sp>
      <p:sp>
        <p:nvSpPr>
          <p:cNvPr id="83" name="Text 81"/>
          <p:cNvSpPr/>
          <p:nvPr/>
        </p:nvSpPr>
        <p:spPr>
          <a:xfrm>
            <a:off x="3877056" y="5696712"/>
            <a:ext cx="121615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поддержка</a:t>
            </a:r>
            <a:endParaRPr lang="en-US" sz="770" dirty="0"/>
          </a:p>
        </p:txBody>
      </p:sp>
      <p:sp>
        <p:nvSpPr>
          <p:cNvPr id="84" name="Shape 82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86" name="Text 84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ПРЕПОДАВАТЕЛЬ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Обучение ведёт практик, а не теоретик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Преподаватель показывает не абстрактные схемы, а рабочий SEO-подход: как принимать решения, где искать точки роста и как не тратить время на воду.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212080"/>
          </a:xfrm>
          <a:prstGeom prst="roundRect">
            <a:avLst>
              <a:gd name="adj" fmla="val 1429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pic>
        <p:nvPicPr>
          <p:cNvPr id="33" name="Image 0" descr="/mnt/data/geometrika_deck_assets/teacher-portrai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1360883"/>
            <a:ext cx="3200400" cy="3999074"/>
          </a:xfrm>
          <a:prstGeom prst="rect">
            <a:avLst/>
          </a:prstGeom>
        </p:spPr>
      </p:pic>
      <p:sp>
        <p:nvSpPr>
          <p:cNvPr id="34" name="Shape 31"/>
          <p:cNvSpPr/>
          <p:nvPr/>
        </p:nvSpPr>
        <p:spPr>
          <a:xfrm>
            <a:off x="6327648" y="914400"/>
            <a:ext cx="502920" cy="5120640"/>
          </a:xfrm>
          <a:prstGeom prst="rect">
            <a:avLst/>
          </a:prstGeom>
          <a:solidFill>
            <a:srgbClr val="070A0F">
              <a:alpha val="60000"/>
            </a:srgbClr>
          </a:solidFill>
          <a:ln w="12700">
            <a:solidFill>
              <a:srgbClr val="070A0F">
                <a:alpha val="0"/>
              </a:srgbClr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9464040" y="914400"/>
            <a:ext cx="1572768" cy="5120640"/>
          </a:xfrm>
          <a:prstGeom prst="rect">
            <a:avLst/>
          </a:prstGeom>
          <a:solidFill>
            <a:srgbClr val="070A0F">
              <a:alpha val="65000"/>
            </a:srgbClr>
          </a:solidFill>
          <a:ln w="12700">
            <a:solidFill>
              <a:srgbClr val="070A0F">
                <a:alpha val="0"/>
              </a:srgbClr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6400800" y="914400"/>
            <a:ext cx="4663440" cy="502920"/>
          </a:xfrm>
          <a:prstGeom prst="rect">
            <a:avLst/>
          </a:prstGeom>
          <a:solidFill>
            <a:srgbClr val="070A0F">
              <a:alpha val="65000"/>
            </a:srgbClr>
          </a:solidFill>
          <a:ln w="12700">
            <a:solidFill>
              <a:srgbClr val="070A0F">
                <a:alpha val="0"/>
              </a:srgbClr>
            </a:solidFill>
            <a:prstDash val="solid"/>
          </a:ln>
        </p:spPr>
      </p:sp>
      <p:sp>
        <p:nvSpPr>
          <p:cNvPr id="37" name="Shape 34"/>
          <p:cNvSpPr/>
          <p:nvPr/>
        </p:nvSpPr>
        <p:spPr>
          <a:xfrm>
            <a:off x="6400800" y="5303520"/>
            <a:ext cx="4663440" cy="640080"/>
          </a:xfrm>
          <a:prstGeom prst="rect">
            <a:avLst/>
          </a:prstGeom>
          <a:solidFill>
            <a:srgbClr val="070A0F">
              <a:alpha val="65000"/>
            </a:srgbClr>
          </a:solidFill>
          <a:ln w="12700">
            <a:solidFill>
              <a:srgbClr val="070A0F">
                <a:alpha val="0"/>
              </a:srgbClr>
            </a:solidFill>
            <a:prstDash val="solid"/>
          </a:ln>
        </p:spPr>
      </p:sp>
      <p:sp>
        <p:nvSpPr>
          <p:cNvPr id="38" name="Shape 35"/>
          <p:cNvSpPr/>
          <p:nvPr/>
        </p:nvSpPr>
        <p:spPr>
          <a:xfrm>
            <a:off x="9646920" y="1234440"/>
            <a:ext cx="1234440" cy="713232"/>
          </a:xfrm>
          <a:prstGeom prst="roundRect">
            <a:avLst>
              <a:gd name="adj" fmla="val 10256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9784080" y="1389888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00" b="1" dirty="0">
                <a:solidFill>
                  <a:srgbClr val="B7FF3C"/>
                </a:solidFill>
              </a:rPr>
              <a:t>5+ лет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B7FF3C"/>
                </a:solidFill>
              </a:rPr>
              <a:t>в SEO</a:t>
            </a:r>
            <a:endParaRPr lang="en-US" sz="1200" dirty="0"/>
          </a:p>
        </p:txBody>
      </p:sp>
      <p:sp>
        <p:nvSpPr>
          <p:cNvPr id="40" name="Shape 37"/>
          <p:cNvSpPr/>
          <p:nvPr/>
        </p:nvSpPr>
        <p:spPr>
          <a:xfrm>
            <a:off x="9646920" y="2148840"/>
            <a:ext cx="1234440" cy="868680"/>
          </a:xfrm>
          <a:prstGeom prst="roundRect">
            <a:avLst>
              <a:gd name="adj" fmla="val 8421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9765792" y="2350008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40" b="1" dirty="0">
                <a:solidFill>
                  <a:srgbClr val="00D1FF"/>
                </a:solidFill>
              </a:rPr>
              <a:t>Высококонкурентные</a:t>
            </a:r>
            <a:endParaRPr lang="en-US" sz="940" dirty="0"/>
          </a:p>
          <a:p>
            <a:pPr indent="0" marL="0">
              <a:buNone/>
            </a:pPr>
            <a:r>
              <a:rPr lang="en-US" sz="940" b="1" dirty="0">
                <a:solidFill>
                  <a:srgbClr val="00D1FF"/>
                </a:solidFill>
              </a:rPr>
              <a:t>ниши</a:t>
            </a:r>
            <a:endParaRPr lang="en-US" sz="940" dirty="0"/>
          </a:p>
        </p:txBody>
      </p:sp>
      <p:sp>
        <p:nvSpPr>
          <p:cNvPr id="42" name="Shape 39"/>
          <p:cNvSpPr/>
          <p:nvPr/>
        </p:nvSpPr>
        <p:spPr>
          <a:xfrm>
            <a:off x="9646920" y="3246120"/>
            <a:ext cx="1234440" cy="822960"/>
          </a:xfrm>
          <a:prstGeom prst="roundRect">
            <a:avLst>
              <a:gd name="adj" fmla="val 8889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43" name="Text 40"/>
          <p:cNvSpPr/>
          <p:nvPr/>
        </p:nvSpPr>
        <p:spPr>
          <a:xfrm>
            <a:off x="9765792" y="3447288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00" b="1" dirty="0">
                <a:solidFill>
                  <a:srgbClr val="8B5CF6"/>
                </a:solidFill>
              </a:rPr>
              <a:t>Практика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8B5CF6"/>
                </a:solidFill>
              </a:rPr>
              <a:t>без воды</a:t>
            </a:r>
            <a:endParaRPr lang="en-US" sz="1000" dirty="0"/>
          </a:p>
        </p:txBody>
      </p:sp>
      <p:sp>
        <p:nvSpPr>
          <p:cNvPr id="44" name="Shape 41"/>
          <p:cNvSpPr/>
          <p:nvPr/>
        </p:nvSpPr>
        <p:spPr>
          <a:xfrm>
            <a:off x="6537960" y="5102352"/>
            <a:ext cx="2743200" cy="502920"/>
          </a:xfrm>
          <a:prstGeom prst="roundRect">
            <a:avLst>
              <a:gd name="adj" fmla="val 14545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6766560" y="5285232"/>
            <a:ext cx="2240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F4F7FB"/>
                </a:solidFill>
              </a:rPr>
              <a:t>Преподаватель GeoMetrika</a:t>
            </a:r>
            <a:endParaRPr lang="en-US" sz="1100" dirty="0"/>
          </a:p>
        </p:txBody>
      </p:sp>
      <p:sp>
        <p:nvSpPr>
          <p:cNvPr id="46" name="Shape 43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4F7FB"/>
                </a:solidFill>
              </a:rPr>
              <a:t>Молодой преподаватель с 5+ годами в SEO</a:t>
            </a:r>
            <a:endParaRPr lang="en-US" sz="1220" dirty="0"/>
          </a:p>
        </p:txBody>
      </p:sp>
      <p:sp>
        <p:nvSpPr>
          <p:cNvPr id="48" name="Shape 45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9" name="Text 46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4F7FB"/>
                </a:solidFill>
              </a:rPr>
              <a:t>Опыт в высококонкурентных нишах</a:t>
            </a:r>
            <a:endParaRPr lang="en-US" sz="1220" dirty="0"/>
          </a:p>
        </p:txBody>
      </p:sp>
      <p:sp>
        <p:nvSpPr>
          <p:cNvPr id="50" name="Shape 47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51" name="Text 48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4F7FB"/>
                </a:solidFill>
              </a:rPr>
              <a:t>Фокус на практике и понятной логике</a:t>
            </a:r>
            <a:endParaRPr lang="en-US" sz="1220" dirty="0"/>
          </a:p>
        </p:txBody>
      </p:sp>
      <p:sp>
        <p:nvSpPr>
          <p:cNvPr id="52" name="Shape 49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53" name="Text 50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4F7FB"/>
                </a:solidFill>
              </a:rPr>
              <a:t>Индивидуальный разбор задач ученика</a:t>
            </a:r>
            <a:endParaRPr lang="en-US" sz="1220" dirty="0"/>
          </a:p>
        </p:txBody>
      </p:sp>
      <p:sp>
        <p:nvSpPr>
          <p:cNvPr id="54" name="Shape 51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55" name="Text 52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56" name="Text 53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СЛЕДУЮЩИЙ ШАГ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Хотите понять, что мешает росту именно вашему сайту?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GeoMetrika поможет определить стартовую точку, показать слабые места сайта и предложить маршрут обучения под вашу задачу.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58000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67728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Спрос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7882128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991856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Страницы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8906256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015984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Данные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9930384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40112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Рост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система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0" name="Shape 58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3" name="Shape 61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6" name="Shape 64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Разберём нишу, цель и текущий уровень</a:t>
            </a:r>
            <a:endParaRPr lang="en-US" sz="1260" dirty="0"/>
          </a:p>
        </p:txBody>
      </p:sp>
      <p:sp>
        <p:nvSpPr>
          <p:cNvPr id="68" name="Shape 66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Покажем, с чего начать без хаоса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Подскажем, подойдёт ли вам полный курс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5166360"/>
            <a:ext cx="4800600" cy="640080"/>
          </a:xfrm>
          <a:prstGeom prst="roundRect">
            <a:avLst>
              <a:gd name="adj" fmla="val 11429"/>
            </a:avLst>
          </a:prstGeom>
          <a:solidFill>
            <a:srgbClr val="10151F">
              <a:alpha val="98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133856" y="5376672"/>
            <a:ext cx="3566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B7FF3C"/>
                </a:solidFill>
              </a:rPr>
              <a:t>geometrika-minsk.vercel.app</a:t>
            </a:r>
            <a:endParaRPr lang="en-US" sz="1420" dirty="0"/>
          </a:p>
        </p:txBody>
      </p:sp>
      <p:sp>
        <p:nvSpPr>
          <p:cNvPr id="74" name="Text 72"/>
          <p:cNvSpPr/>
          <p:nvPr/>
        </p:nvSpPr>
        <p:spPr>
          <a:xfrm>
            <a:off x="1133856" y="5641848"/>
            <a:ext cx="35661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20" dirty="0">
                <a:solidFill>
                  <a:srgbClr val="A8B3C4"/>
                </a:solidFill>
              </a:rPr>
              <a:t>Записаться на обучение и получить разбор</a:t>
            </a:r>
            <a:endParaRPr lang="en-US" sz="920" dirty="0"/>
          </a:p>
        </p:txBody>
      </p:sp>
      <p:sp>
        <p:nvSpPr>
          <p:cNvPr id="75" name="Shape 7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7" name="Text 75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ПОЧЕМУ ЭТО ВАЖНО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SEO нужно почти каждому бизнесу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Сайт без видимости в поиске часто остаётся просто красивой витриной без трафика, доверия и заявок.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7512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8484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00D1FF"/>
                </a:solidFill>
              </a:rPr>
              <a:t>Техника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678484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индексация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809244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820216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B7FF3C"/>
                </a:solidFill>
              </a:rPr>
              <a:t>Контент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820216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польза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950976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61948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8B5CF6"/>
                </a:solidFill>
              </a:rPr>
              <a:t>Аналитика</a:t>
            </a:r>
            <a:endParaRPr lang="en-US" sz="900" dirty="0"/>
          </a:p>
        </p:txBody>
      </p:sp>
      <p:sp>
        <p:nvSpPr>
          <p:cNvPr id="57" name="Text 55"/>
          <p:cNvSpPr/>
          <p:nvPr/>
        </p:nvSpPr>
        <p:spPr>
          <a:xfrm>
            <a:off x="961948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данные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рост</a:t>
            </a:r>
            <a:endParaRPr lang="en-US" sz="1700" dirty="0"/>
          </a:p>
        </p:txBody>
      </p:sp>
      <p:sp>
        <p:nvSpPr>
          <p:cNvPr id="60" name="Text 58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1" name="Shape 59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3" name="Text 61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4" name="Shape 62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6" name="Text 64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7" name="Shape 65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SEO приводит не только позиции, а спрос и заявки</a:t>
            </a:r>
            <a:endParaRPr lang="en-US" sz="1260" dirty="0"/>
          </a:p>
        </p:txBody>
      </p:sp>
      <p:sp>
        <p:nvSpPr>
          <p:cNvPr id="69" name="Shape 67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Помогает меньше зависеть от одной рекламы</a:t>
            </a:r>
            <a:endParaRPr lang="en-US" sz="1260" dirty="0"/>
          </a:p>
        </p:txBody>
      </p:sp>
      <p:sp>
        <p:nvSpPr>
          <p:cNvPr id="71" name="Shape 69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Позволяет владельцу понимать, что происходит с сайтом</a:t>
            </a:r>
            <a:endParaRPr lang="en-US" sz="1260" dirty="0"/>
          </a:p>
        </p:txBody>
      </p:sp>
      <p:sp>
        <p:nvSpPr>
          <p:cNvPr id="73" name="Shape 71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5" name="Text 73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НЕ ТОЛЬКО КЛЮЧИ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SEO — это система, а не один приём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Результат складывается из техники, структуры, контента, доверия и аналитики. Если одна зона провисает — рост тормозится.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аудит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52" name="Shape 50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54" name="Text 52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55" name="Shape 53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57" name="Text 55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58" name="Shape 56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Техника: индекс, скорость, мобильность</a:t>
            </a:r>
            <a:endParaRPr lang="en-US" sz="1260" dirty="0"/>
          </a:p>
        </p:txBody>
      </p:sp>
      <p:sp>
        <p:nvSpPr>
          <p:cNvPr id="60" name="Shape 58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Структура: отдельные страницы под спрос</a:t>
            </a:r>
            <a:endParaRPr lang="en-US" sz="1260" dirty="0"/>
          </a:p>
        </p:txBody>
      </p:sp>
      <p:sp>
        <p:nvSpPr>
          <p:cNvPr id="62" name="Shape 60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Контент: полезность, экспертность, интент</a:t>
            </a:r>
            <a:endParaRPr lang="en-US" sz="1260" dirty="0"/>
          </a:p>
        </p:txBody>
      </p:sp>
      <p:sp>
        <p:nvSpPr>
          <p:cNvPr id="64" name="Shape 62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Данные: аналитика, гипотезы, приоритеты</a:t>
            </a:r>
            <a:endParaRPr lang="en-US" sz="1260" dirty="0"/>
          </a:p>
        </p:txBody>
      </p:sp>
      <p:sp>
        <p:nvSpPr>
          <p:cNvPr id="66" name="Shape 6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68" name="Text 66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КАК РАБОТАЕТ ПОИСК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Сканирование → индексация → ранжирование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Поисковая система проходит понятный путь: находит страницу, сохраняет её, сравнивает с другими и выбирает лучший ответ.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58000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67728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Спрос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7882128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991856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Страницы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8906256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015984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Данные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9930384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40112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Рост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система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0" name="Shape 58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3" name="Shape 61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6" name="Shape 64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Краулер обходит сайт и новые URL</a:t>
            </a:r>
            <a:endParaRPr lang="en-US" sz="1260" dirty="0"/>
          </a:p>
        </p:txBody>
      </p:sp>
      <p:sp>
        <p:nvSpPr>
          <p:cNvPr id="68" name="Shape 66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Страницы попадают или не попадают в индекс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Алгоритмы оценивают качество и соответствие интенту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Пользовательский клик и поведение влияют на дальнейшую оценку</a:t>
            </a:r>
            <a:endParaRPr lang="en-US" sz="1260" dirty="0"/>
          </a:p>
        </p:txBody>
      </p:sp>
      <p:sp>
        <p:nvSpPr>
          <p:cNvPr id="74" name="Shape 72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6" name="Text 74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ГДЕ ТЕРЯЕТСЯ РОСТ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Почему сайт не попадает в топ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Чаще всего проблема не одна, а сразу несколько. Неправильная структура, слабый контент и технические ошибки работают против проекта одновременно.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7512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8484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00D1FF"/>
                </a:solidFill>
              </a:rPr>
              <a:t>Техника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678484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индексация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809244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820216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B7FF3C"/>
                </a:solidFill>
              </a:rPr>
              <a:t>Контент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820216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польза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950976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61948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8B5CF6"/>
                </a:solidFill>
              </a:rPr>
              <a:t>Аналитика</a:t>
            </a:r>
            <a:endParaRPr lang="en-US" sz="900" dirty="0"/>
          </a:p>
        </p:txBody>
      </p:sp>
      <p:sp>
        <p:nvSpPr>
          <p:cNvPr id="57" name="Text 55"/>
          <p:cNvSpPr/>
          <p:nvPr/>
        </p:nvSpPr>
        <p:spPr>
          <a:xfrm>
            <a:off x="961948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данные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рост</a:t>
            </a:r>
            <a:endParaRPr lang="en-US" sz="1700" dirty="0"/>
          </a:p>
        </p:txBody>
      </p:sp>
      <p:sp>
        <p:nvSpPr>
          <p:cNvPr id="60" name="Text 58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1" name="Shape 59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3" name="Text 61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4" name="Shape 62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6" name="Text 64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7" name="Shape 65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Страницы не индексируются или закрыты</a:t>
            </a:r>
            <a:endParaRPr lang="en-US" sz="1260" dirty="0"/>
          </a:p>
        </p:txBody>
      </p:sp>
      <p:sp>
        <p:nvSpPr>
          <p:cNvPr id="69" name="Shape 67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Запросам не соответствуют отдельные посадочные страницы</a:t>
            </a:r>
            <a:endParaRPr lang="en-US" sz="1260" dirty="0"/>
          </a:p>
        </p:txBody>
      </p:sp>
      <p:sp>
        <p:nvSpPr>
          <p:cNvPr id="71" name="Shape 69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Пользователь не понимает ценность сайта за первые секунды</a:t>
            </a:r>
            <a:endParaRPr lang="en-US" sz="1260" dirty="0"/>
          </a:p>
        </p:txBody>
      </p:sp>
      <p:sp>
        <p:nvSpPr>
          <p:cNvPr id="73" name="Shape 71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Нет аналитики — значит, нет точных решений</a:t>
            </a:r>
            <a:endParaRPr lang="en-US" sz="1260" dirty="0"/>
          </a:p>
        </p:txBody>
      </p:sp>
      <p:sp>
        <p:nvSpPr>
          <p:cNvPr id="75" name="Shape 7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7" name="Text 75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ЯНДЕКС И GOOGLE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Один сайт — две разные логики продвижения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У Яндекса и Google разный акцент в ранжировании. Стратегия должна учитывать обе системы, а не работать “в среднем по больнице”.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аудит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52" name="Shape 50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54" name="Text 52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55" name="Shape 53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57" name="Text 55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58" name="Shape 56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Яндекс: поведение, региональность, доверие</a:t>
            </a:r>
            <a:endParaRPr lang="en-US" sz="1260" dirty="0"/>
          </a:p>
        </p:txBody>
      </p:sp>
      <p:sp>
        <p:nvSpPr>
          <p:cNvPr id="60" name="Shape 58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Google: структура, контент, ссылки</a:t>
            </a:r>
            <a:endParaRPr lang="en-US" sz="1260" dirty="0"/>
          </a:p>
        </p:txBody>
      </p:sp>
      <p:sp>
        <p:nvSpPr>
          <p:cNvPr id="62" name="Shape 60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Одинаковые действия могут давать разный результат</a:t>
            </a:r>
            <a:endParaRPr lang="en-US" sz="1260" dirty="0"/>
          </a:p>
        </p:txBody>
      </p:sp>
      <p:sp>
        <p:nvSpPr>
          <p:cNvPr id="64" name="Shape 62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Гео-страницы и локальные факторы особенно важны для Минска</a:t>
            </a:r>
            <a:endParaRPr lang="en-US" sz="1260" dirty="0"/>
          </a:p>
        </p:txBody>
      </p:sp>
      <p:sp>
        <p:nvSpPr>
          <p:cNvPr id="66" name="Shape 64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68" name="Text 66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МИНИ-АУДИТ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 вещей, которые можно проверить уже сегодня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Если здесь беспорядок, SEO будет буксовать. Это базовая гигиена сайта, которую нужно держать под контролем.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766560" y="4160520"/>
            <a:ext cx="3383280" cy="164592"/>
          </a:xfrm>
          <a:prstGeom prst="roundRect">
            <a:avLst>
              <a:gd name="adj" fmla="val 44444"/>
            </a:avLst>
          </a:prstGeom>
          <a:solidFill>
            <a:srgbClr val="10151F">
              <a:alpha val="85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03720" y="4178808"/>
            <a:ext cx="7315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F4F7FB"/>
                </a:solidFill>
              </a:rPr>
              <a:t>Title</a:t>
            </a:r>
            <a:endParaRPr lang="en-US" sz="720" dirty="0"/>
          </a:p>
        </p:txBody>
      </p:sp>
      <p:sp>
        <p:nvSpPr>
          <p:cNvPr id="51" name="Shape 49"/>
          <p:cNvSpPr/>
          <p:nvPr/>
        </p:nvSpPr>
        <p:spPr>
          <a:xfrm>
            <a:off x="6766560" y="4361688"/>
            <a:ext cx="3383280" cy="164592"/>
          </a:xfrm>
          <a:prstGeom prst="roundRect">
            <a:avLst>
              <a:gd name="adj" fmla="val 44444"/>
            </a:avLst>
          </a:prstGeom>
          <a:solidFill>
            <a:srgbClr val="10151F">
              <a:alpha val="85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903720" y="4379976"/>
            <a:ext cx="7315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F4F7FB"/>
                </a:solidFill>
              </a:rPr>
              <a:t>H1</a:t>
            </a:r>
            <a:endParaRPr lang="en-US" sz="720" dirty="0"/>
          </a:p>
        </p:txBody>
      </p:sp>
      <p:sp>
        <p:nvSpPr>
          <p:cNvPr id="53" name="Shape 51"/>
          <p:cNvSpPr/>
          <p:nvPr/>
        </p:nvSpPr>
        <p:spPr>
          <a:xfrm>
            <a:off x="6766560" y="4562856"/>
            <a:ext cx="3383280" cy="164592"/>
          </a:xfrm>
          <a:prstGeom prst="roundRect">
            <a:avLst>
              <a:gd name="adj" fmla="val 44444"/>
            </a:avLst>
          </a:prstGeom>
          <a:solidFill>
            <a:srgbClr val="10151F">
              <a:alpha val="85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903720" y="4581144"/>
            <a:ext cx="7315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F4F7FB"/>
                </a:solidFill>
              </a:rPr>
              <a:t>Index</a:t>
            </a:r>
            <a:endParaRPr lang="en-US" sz="720" dirty="0"/>
          </a:p>
        </p:txBody>
      </p:sp>
      <p:sp>
        <p:nvSpPr>
          <p:cNvPr id="55" name="Shape 53"/>
          <p:cNvSpPr/>
          <p:nvPr/>
        </p:nvSpPr>
        <p:spPr>
          <a:xfrm>
            <a:off x="6766560" y="4764024"/>
            <a:ext cx="3383280" cy="164592"/>
          </a:xfrm>
          <a:prstGeom prst="roundRect">
            <a:avLst>
              <a:gd name="adj" fmla="val 44444"/>
            </a:avLst>
          </a:prstGeom>
          <a:solidFill>
            <a:srgbClr val="10151F">
              <a:alpha val="85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903720" y="4782312"/>
            <a:ext cx="7315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F4F7FB"/>
                </a:solidFill>
              </a:rPr>
              <a:t>Speed</a:t>
            </a:r>
            <a:endParaRPr lang="en-US" sz="720" dirty="0"/>
          </a:p>
        </p:txBody>
      </p:sp>
      <p:sp>
        <p:nvSpPr>
          <p:cNvPr id="57" name="Shape 55"/>
          <p:cNvSpPr/>
          <p:nvPr/>
        </p:nvSpPr>
        <p:spPr>
          <a:xfrm>
            <a:off x="6766560" y="4965192"/>
            <a:ext cx="3383280" cy="164592"/>
          </a:xfrm>
          <a:prstGeom prst="roundRect">
            <a:avLst>
              <a:gd name="adj" fmla="val 44444"/>
            </a:avLst>
          </a:prstGeom>
          <a:solidFill>
            <a:srgbClr val="10151F">
              <a:alpha val="85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903720" y="4983480"/>
            <a:ext cx="73152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F4F7FB"/>
                </a:solidFill>
              </a:rPr>
              <a:t>Mobile</a:t>
            </a:r>
            <a:endParaRPr lang="en-US" sz="720" dirty="0"/>
          </a:p>
        </p:txBody>
      </p:sp>
      <p:sp>
        <p:nvSpPr>
          <p:cNvPr id="59" name="Shape 57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аудит</a:t>
            </a:r>
            <a:endParaRPr lang="en-US" sz="1700" dirty="0"/>
          </a:p>
        </p:txBody>
      </p:sp>
      <p:sp>
        <p:nvSpPr>
          <p:cNvPr id="61" name="Text 59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2" name="Shape 60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4" name="Text 62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5" name="Shape 63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7" name="Text 65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8" name="Shape 66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Title: отражает ли страницу и выгоду?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H1: есть ли один главный смысл?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Индексация: страница вообще в поиске?</a:t>
            </a:r>
            <a:endParaRPr lang="en-US" sz="1260" dirty="0"/>
          </a:p>
        </p:txBody>
      </p:sp>
      <p:sp>
        <p:nvSpPr>
          <p:cNvPr id="74" name="Shape 72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Скорость: не теряет ли сайт людей на первом экране?</a:t>
            </a:r>
            <a:endParaRPr lang="en-US" sz="1260" dirty="0"/>
          </a:p>
        </p:txBody>
      </p:sp>
      <p:sp>
        <p:nvSpPr>
          <p:cNvPr id="76" name="Shape 74"/>
          <p:cNvSpPr/>
          <p:nvPr/>
        </p:nvSpPr>
        <p:spPr>
          <a:xfrm>
            <a:off x="896112" y="548640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1097280" y="5413248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Мобильная версия: удобно ли оставить заявку?</a:t>
            </a:r>
            <a:endParaRPr lang="en-US" sz="1260" dirty="0"/>
          </a:p>
        </p:txBody>
      </p:sp>
      <p:sp>
        <p:nvSpPr>
          <p:cNvPr id="78" name="Shape 76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80" name="Text 78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ИИ В SEO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ИИ ускоряет работу, но не заменяет понимание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Хороший специалист использует ИИ как ускоритель анализа, структуры и черновиков — а не как кнопку “сделай всё за меня”.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858000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967728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Спрос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7882128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991856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Страницы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8906256" y="45262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9015984" y="46542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Данные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9930384" y="4297680"/>
            <a:ext cx="914400" cy="411480"/>
          </a:xfrm>
          <a:prstGeom prst="roundRect">
            <a:avLst>
              <a:gd name="adj" fmla="val 17778"/>
            </a:avLst>
          </a:prstGeom>
          <a:solidFill>
            <a:srgbClr val="10151F">
              <a:alpha val="92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10040112" y="4425696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F4F7FB"/>
                </a:solidFill>
              </a:rPr>
              <a:t>Рост</a:t>
            </a:r>
            <a:endParaRPr lang="en-US" sz="850" dirty="0"/>
          </a:p>
        </p:txBody>
      </p:sp>
      <p:sp>
        <p:nvSpPr>
          <p:cNvPr id="57" name="Shape 55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система</a:t>
            </a:r>
            <a:endParaRPr lang="en-US" sz="1700" dirty="0"/>
          </a:p>
        </p:txBody>
      </p:sp>
      <p:sp>
        <p:nvSpPr>
          <p:cNvPr id="59" name="Text 57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0" name="Shape 58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2" name="Text 60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3" name="Shape 61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5" name="Text 63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6" name="Shape 64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Сбор идей для семантики и контента</a:t>
            </a:r>
            <a:endParaRPr lang="en-US" sz="1260" dirty="0"/>
          </a:p>
        </p:txBody>
      </p:sp>
      <p:sp>
        <p:nvSpPr>
          <p:cNvPr id="68" name="Shape 66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Структура страницы и заголовки</a:t>
            </a:r>
            <a:endParaRPr lang="en-US" sz="1260" dirty="0"/>
          </a:p>
        </p:txBody>
      </p:sp>
      <p:sp>
        <p:nvSpPr>
          <p:cNvPr id="70" name="Shape 68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Черновики Title / Description</a:t>
            </a:r>
            <a:endParaRPr lang="en-US" sz="1260" dirty="0"/>
          </a:p>
        </p:txBody>
      </p:sp>
      <p:sp>
        <p:nvSpPr>
          <p:cNvPr id="72" name="Shape 70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Поиск гипотез и проверка логики</a:t>
            </a:r>
            <a:endParaRPr lang="en-US" sz="1260" dirty="0"/>
          </a:p>
        </p:txBody>
      </p:sp>
      <p:sp>
        <p:nvSpPr>
          <p:cNvPr id="74" name="Shape 72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6" name="Text 74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002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6517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7033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7548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064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8580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90956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96112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1001268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06424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2115800" y="0"/>
            <a:ext cx="0" cy="6858000"/>
          </a:xfrm>
          <a:prstGeom prst="line">
            <a:avLst/>
          </a:prstGeom>
          <a:noFill/>
          <a:ln w="12700">
            <a:solidFill>
              <a:srgbClr val="14202D">
                <a:alpha val="22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4572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0" y="12801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0" y="21031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0" y="292608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0" y="374904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0" y="457200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0" y="539496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0" y="6217920"/>
            <a:ext cx="12191695" cy="0"/>
          </a:xfrm>
          <a:prstGeom prst="line">
            <a:avLst/>
          </a:prstGeom>
          <a:noFill/>
          <a:ln w="12700">
            <a:solidFill>
              <a:srgbClr val="14202D">
                <a:alpha val="18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 rot="1200000">
            <a:off x="8412480" y="-914400"/>
            <a:ext cx="4754880" cy="4754880"/>
          </a:xfrm>
          <a:prstGeom prst="arc">
            <a:avLst/>
          </a:prstGeom>
          <a:noFill/>
          <a:ln w="12700">
            <a:solidFill>
              <a:srgbClr val="B7FF3C">
                <a:alpha val="12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 rot="600000">
            <a:off x="7680960" y="182880"/>
            <a:ext cx="3749040" cy="3749040"/>
          </a:xfrm>
          <a:prstGeom prst="arc">
            <a:avLst/>
          </a:prstGeom>
          <a:noFill/>
          <a:ln w="12700">
            <a:solidFill>
              <a:srgbClr val="00D1FF">
                <a:alpha val="1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 rot="-900000">
            <a:off x="8961120" y="2560320"/>
            <a:ext cx="2926080" cy="2926080"/>
          </a:xfrm>
          <a:prstGeom prst="arc">
            <a:avLst/>
          </a:prstGeom>
          <a:noFill/>
          <a:ln w="12700">
            <a:solidFill>
              <a:srgbClr val="8B5CF6">
                <a:alpha val="8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66928" y="320040"/>
            <a:ext cx="713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7FF3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161288" y="3200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Metrika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76072" y="6126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A8B3C4"/>
                </a:solidFill>
              </a:rPr>
              <a:t>SEO · AI · GEO</a:t>
            </a:r>
            <a:endParaRPr lang="en-US" sz="680" dirty="0"/>
          </a:p>
        </p:txBody>
      </p:sp>
      <p:sp>
        <p:nvSpPr>
          <p:cNvPr id="28" name="Shape 26"/>
          <p:cNvSpPr/>
          <p:nvPr/>
        </p:nvSpPr>
        <p:spPr>
          <a:xfrm>
            <a:off x="822960" y="941832"/>
            <a:ext cx="2103120" cy="310896"/>
          </a:xfrm>
          <a:prstGeom prst="roundRect">
            <a:avLst>
              <a:gd name="adj" fmla="val 23529"/>
            </a:avLst>
          </a:prstGeom>
          <a:solidFill>
            <a:srgbClr val="00D1FF">
              <a:alpha val="12000"/>
            </a:srgbClr>
          </a:solidFill>
          <a:ln w="12700">
            <a:solidFill>
              <a:srgbClr val="00D1FF">
                <a:alpha val="40000"/>
              </a:srgbClr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14400" y="101498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b="1" dirty="0">
                <a:solidFill>
                  <a:srgbClr val="00D1FF"/>
                </a:solidFill>
              </a:rPr>
              <a:t>РИСКИ РЫНКА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841248" y="1371600"/>
            <a:ext cx="4937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4F7F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Белые, серые и чёрные методы нужно понимать</a:t>
            </a:r>
            <a:endParaRPr lang="en-US" sz="2800" dirty="0"/>
          </a:p>
        </p:txBody>
      </p:sp>
      <p:sp>
        <p:nvSpPr>
          <p:cNvPr id="31" name="Text 29"/>
          <p:cNvSpPr/>
          <p:nvPr/>
        </p:nvSpPr>
        <p:spPr>
          <a:xfrm>
            <a:off x="868680" y="2606040"/>
            <a:ext cx="4754880" cy="9144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460" dirty="0">
                <a:solidFill>
                  <a:srgbClr val="A8B3C4"/>
                </a:solidFill>
              </a:rPr>
              <a:t>Важна не только практика продвижения, но и понимание рисков: что можно применять, что изучать как опасность и от чего защищать проект.</a:t>
            </a:r>
            <a:endParaRPr lang="en-US" sz="1460" dirty="0"/>
          </a:p>
        </p:txBody>
      </p:sp>
      <p:sp>
        <p:nvSpPr>
          <p:cNvPr id="32" name="Shape 30"/>
          <p:cNvSpPr/>
          <p:nvPr/>
        </p:nvSpPr>
        <p:spPr>
          <a:xfrm>
            <a:off x="6144768" y="914400"/>
            <a:ext cx="5120640" cy="5074920"/>
          </a:xfrm>
          <a:prstGeom prst="roundRect">
            <a:avLst>
              <a:gd name="adj" fmla="val 1441"/>
            </a:avLst>
          </a:prstGeom>
          <a:solidFill>
            <a:srgbClr val="10151F">
              <a:alpha val="97000"/>
            </a:srgbClr>
          </a:solidFill>
          <a:ln w="12700">
            <a:solidFill>
              <a:srgbClr val="1C2835">
                <a:alpha val="45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 rot="300000">
            <a:off x="6537960" y="1234440"/>
            <a:ext cx="2926080" cy="2926080"/>
          </a:xfrm>
          <a:prstGeom prst="arc">
            <a:avLst/>
          </a:prstGeom>
          <a:noFill/>
          <a:ln w="12700">
            <a:solidFill>
              <a:srgbClr val="00D1FF">
                <a:alpha val="15000"/>
              </a:srgbClr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 rot="900000">
            <a:off x="7635240" y="1874520"/>
            <a:ext cx="3383280" cy="3383280"/>
          </a:xfrm>
          <a:prstGeom prst="arc">
            <a:avLst/>
          </a:prstGeom>
          <a:noFill/>
          <a:ln w="12700">
            <a:solidFill>
              <a:srgbClr val="B7FF3C">
                <a:alpha val="16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 rot="-600000">
            <a:off x="8823960" y="1463040"/>
            <a:ext cx="1783080" cy="1783080"/>
          </a:xfrm>
          <a:prstGeom prst="arc">
            <a:avLst/>
          </a:prstGeom>
          <a:noFill/>
          <a:ln w="12700">
            <a:solidFill>
              <a:srgbClr val="8B5CF6">
                <a:alpha val="2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040880" y="1828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7955280" y="233172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9646920" y="178308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595360" y="288036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10058400" y="3063240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315200" y="3794760"/>
            <a:ext cx="109728" cy="109728"/>
          </a:xfrm>
          <a:prstGeom prst="ellipse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9326880" y="4114800"/>
            <a:ext cx="109728" cy="109728"/>
          </a:xfrm>
          <a:prstGeom prst="ellipse">
            <a:avLst/>
          </a:prstGeom>
          <a:solidFill>
            <a:srgbClr val="00D1FF"/>
          </a:solidFill>
          <a:ln w="12700">
            <a:solidFill>
              <a:srgbClr val="00D1FF">
                <a:alpha val="0"/>
              </a:srgbClr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095744" y="1883664"/>
            <a:ext cx="914400" cy="50292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8010144" y="2386584"/>
            <a:ext cx="1691640" cy="-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010144" y="2386584"/>
            <a:ext cx="640080" cy="5486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8650224" y="2935224"/>
            <a:ext cx="1463040" cy="18288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650224" y="2935224"/>
            <a:ext cx="-1280160" cy="91440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7370064" y="3849624"/>
            <a:ext cx="2011680" cy="320040"/>
          </a:xfrm>
          <a:prstGeom prst="line">
            <a:avLst/>
          </a:prstGeom>
          <a:noFill/>
          <a:ln w="12700">
            <a:solidFill>
              <a:srgbClr val="7BE7FF">
                <a:alpha val="28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667512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78484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00D1FF"/>
                </a:solidFill>
              </a:rPr>
              <a:t>Техника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678484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индексация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809244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820216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B7FF3C"/>
                </a:solidFill>
              </a:rPr>
              <a:t>Контент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820216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польза</a:t>
            </a:r>
            <a:endParaRPr lang="en-US" sz="800" dirty="0"/>
          </a:p>
        </p:txBody>
      </p:sp>
      <p:sp>
        <p:nvSpPr>
          <p:cNvPr id="55" name="Shape 53"/>
          <p:cNvSpPr/>
          <p:nvPr/>
        </p:nvSpPr>
        <p:spPr>
          <a:xfrm>
            <a:off x="9509760" y="4389120"/>
            <a:ext cx="1234440" cy="786384"/>
          </a:xfrm>
          <a:prstGeom prst="roundRect">
            <a:avLst>
              <a:gd name="adj" fmla="val 9302"/>
            </a:avLst>
          </a:prstGeom>
          <a:solidFill>
            <a:srgbClr val="10151F">
              <a:alpha val="94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9619488" y="4535424"/>
            <a:ext cx="9601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8B5CF6"/>
                </a:solidFill>
              </a:rPr>
              <a:t>Аналитика</a:t>
            </a:r>
            <a:endParaRPr lang="en-US" sz="900" dirty="0"/>
          </a:p>
        </p:txBody>
      </p:sp>
      <p:sp>
        <p:nvSpPr>
          <p:cNvPr id="57" name="Text 55"/>
          <p:cNvSpPr/>
          <p:nvPr/>
        </p:nvSpPr>
        <p:spPr>
          <a:xfrm>
            <a:off x="9619488" y="481888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A8B3C4"/>
                </a:solidFill>
              </a:rPr>
              <a:t>данные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6629400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00D1FF">
                <a:alpha val="4500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739128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00D1FF"/>
                </a:solidFill>
              </a:rPr>
              <a:t>рост</a:t>
            </a:r>
            <a:endParaRPr lang="en-US" sz="1700" dirty="0"/>
          </a:p>
        </p:txBody>
      </p:sp>
      <p:sp>
        <p:nvSpPr>
          <p:cNvPr id="60" name="Text 58"/>
          <p:cNvSpPr/>
          <p:nvPr/>
        </p:nvSpPr>
        <p:spPr>
          <a:xfrm>
            <a:off x="6739128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фокус</a:t>
            </a:r>
            <a:endParaRPr lang="en-US" sz="770" dirty="0"/>
          </a:p>
        </p:txBody>
      </p:sp>
      <p:sp>
        <p:nvSpPr>
          <p:cNvPr id="61" name="Shape 59"/>
          <p:cNvSpPr/>
          <p:nvPr/>
        </p:nvSpPr>
        <p:spPr>
          <a:xfrm>
            <a:off x="7882128" y="5440680"/>
            <a:ext cx="1298448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B7FF3C">
                <a:alpha val="45000"/>
              </a:srgbClr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7991856" y="5550408"/>
            <a:ext cx="1097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7FF3C"/>
                </a:solidFill>
              </a:rPr>
              <a:t>без воды</a:t>
            </a:r>
            <a:endParaRPr lang="en-US" sz="1700" dirty="0"/>
          </a:p>
        </p:txBody>
      </p:sp>
      <p:sp>
        <p:nvSpPr>
          <p:cNvPr id="63" name="Text 61"/>
          <p:cNvSpPr/>
          <p:nvPr/>
        </p:nvSpPr>
        <p:spPr>
          <a:xfrm>
            <a:off x="7991856" y="5879592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подход</a:t>
            </a:r>
            <a:endParaRPr lang="en-US" sz="770" dirty="0"/>
          </a:p>
        </p:txBody>
      </p:sp>
      <p:sp>
        <p:nvSpPr>
          <p:cNvPr id="64" name="Shape 62"/>
          <p:cNvSpPr/>
          <p:nvPr/>
        </p:nvSpPr>
        <p:spPr>
          <a:xfrm>
            <a:off x="9345168" y="5440680"/>
            <a:ext cx="1097280" cy="768096"/>
          </a:xfrm>
          <a:prstGeom prst="roundRect">
            <a:avLst>
              <a:gd name="adj" fmla="val 9524"/>
            </a:avLst>
          </a:prstGeom>
          <a:solidFill>
            <a:srgbClr val="10151F">
              <a:alpha val="96000"/>
            </a:srgbClr>
          </a:solidFill>
          <a:ln w="12700">
            <a:solidFill>
              <a:srgbClr val="8B5CF6">
                <a:alpha val="45000"/>
              </a:srgbClr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9454896" y="5550408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8B5CF6"/>
                </a:solidFill>
              </a:rPr>
              <a:t>Geo</a:t>
            </a:r>
            <a:endParaRPr lang="en-US" sz="1700" dirty="0"/>
          </a:p>
        </p:txBody>
      </p:sp>
      <p:sp>
        <p:nvSpPr>
          <p:cNvPr id="66" name="Text 64"/>
          <p:cNvSpPr/>
          <p:nvPr/>
        </p:nvSpPr>
        <p:spPr>
          <a:xfrm>
            <a:off x="9454896" y="5879592"/>
            <a:ext cx="8961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70" dirty="0">
                <a:solidFill>
                  <a:srgbClr val="A8B3C4"/>
                </a:solidFill>
              </a:rPr>
              <a:t>стиль</a:t>
            </a:r>
            <a:endParaRPr lang="en-US" sz="770" dirty="0"/>
          </a:p>
        </p:txBody>
      </p:sp>
      <p:sp>
        <p:nvSpPr>
          <p:cNvPr id="67" name="Shape 65"/>
          <p:cNvSpPr/>
          <p:nvPr/>
        </p:nvSpPr>
        <p:spPr>
          <a:xfrm>
            <a:off x="896112" y="3803904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1097280" y="3730752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Белые методы — рабочая база продвижения</a:t>
            </a:r>
            <a:endParaRPr lang="en-US" sz="1260" dirty="0"/>
          </a:p>
        </p:txBody>
      </p:sp>
      <p:sp>
        <p:nvSpPr>
          <p:cNvPr id="69" name="Shape 67"/>
          <p:cNvSpPr/>
          <p:nvPr/>
        </p:nvSpPr>
        <p:spPr>
          <a:xfrm>
            <a:off x="896112" y="4224528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1097280" y="4151376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Серые методы — зона повышенного риска</a:t>
            </a:r>
            <a:endParaRPr lang="en-US" sz="1260" dirty="0"/>
          </a:p>
        </p:txBody>
      </p:sp>
      <p:sp>
        <p:nvSpPr>
          <p:cNvPr id="71" name="Shape 69"/>
          <p:cNvSpPr/>
          <p:nvPr/>
        </p:nvSpPr>
        <p:spPr>
          <a:xfrm>
            <a:off x="896112" y="4645152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1097280" y="4572000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Чёрные методы — источник санкций и проблем</a:t>
            </a:r>
            <a:endParaRPr lang="en-US" sz="1260" dirty="0"/>
          </a:p>
        </p:txBody>
      </p:sp>
      <p:sp>
        <p:nvSpPr>
          <p:cNvPr id="73" name="Shape 71"/>
          <p:cNvSpPr/>
          <p:nvPr/>
        </p:nvSpPr>
        <p:spPr>
          <a:xfrm>
            <a:off x="896112" y="5065776"/>
            <a:ext cx="109728" cy="109728"/>
          </a:xfrm>
          <a:prstGeom prst="ellipse">
            <a:avLst/>
          </a:prstGeom>
          <a:solidFill>
            <a:srgbClr val="B7FF3C"/>
          </a:solidFill>
          <a:ln w="12700">
            <a:solidFill>
              <a:srgbClr val="B7FF3C">
                <a:alpha val="0"/>
              </a:srgbClr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1097280" y="4992624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F4F7FB"/>
                </a:solidFill>
              </a:rPr>
              <a:t>Понимание угроз помогает защищать сайт и принимать зрелые решения</a:t>
            </a:r>
            <a:endParaRPr lang="en-US" sz="1260" dirty="0"/>
          </a:p>
        </p:txBody>
      </p:sp>
      <p:sp>
        <p:nvSpPr>
          <p:cNvPr id="75" name="Shape 73"/>
          <p:cNvSpPr/>
          <p:nvPr/>
        </p:nvSpPr>
        <p:spPr>
          <a:xfrm>
            <a:off x="566928" y="6419088"/>
            <a:ext cx="11064240" cy="0"/>
          </a:xfrm>
          <a:prstGeom prst="line">
            <a:avLst/>
          </a:prstGeom>
          <a:noFill/>
          <a:ln w="12700">
            <a:solidFill>
              <a:srgbClr val="243241">
                <a:alpha val="55000"/>
              </a:srgbClr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566928" y="653796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A8B3C4"/>
                </a:solidFill>
              </a:rPr>
              <a:t>geometrika-minsk.vercel.app</a:t>
            </a:r>
            <a:endParaRPr lang="en-US" sz="780" dirty="0"/>
          </a:p>
        </p:txBody>
      </p:sp>
      <p:sp>
        <p:nvSpPr>
          <p:cNvPr id="77" name="Text 75"/>
          <p:cNvSpPr/>
          <p:nvPr/>
        </p:nvSpPr>
        <p:spPr>
          <a:xfrm>
            <a:off x="11292840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7FF3C"/>
                </a:solidFill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GeoMetrika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GeoMetrika — SEO с нуля</dc:title>
  <dc:subject>Бесплатная демо-презентация SEO с нуля</dc:subject>
  <dc:creator>OpenAI</dc:creator>
  <cp:lastModifiedBy>OpenAI</cp:lastModifiedBy>
  <cp:revision>1</cp:revision>
  <dcterms:created xsi:type="dcterms:W3CDTF">2026-06-26T20:07:05Z</dcterms:created>
  <dcterms:modified xsi:type="dcterms:W3CDTF">2026-06-26T20:07:05Z</dcterms:modified>
</cp:coreProperties>
</file>